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2629138" cy="30275213"/>
  <p:notesSz cx="9144000" cy="6858000"/>
  <p:defaultTextStyle>
    <a:defPPr>
      <a:defRPr lang="en-US"/>
    </a:defPPr>
    <a:lvl1pPr marL="0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59386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718776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78162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437548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96938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156324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3015714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875100" algn="l" defTabSz="1859386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5" d="100"/>
          <a:sy n="25" d="100"/>
        </p:scale>
        <p:origin x="-280" y="-360"/>
      </p:cViewPr>
      <p:guideLst>
        <p:guide orient="horz" pos="9536"/>
        <p:guide pos="134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7192" y="9404940"/>
            <a:ext cx="36234767" cy="648955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4372" y="17155955"/>
            <a:ext cx="29840396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5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1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7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37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296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56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1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875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2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125369" y="3784405"/>
            <a:ext cx="15860122" cy="80558700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2822" y="3784405"/>
            <a:ext cx="46892051" cy="80558700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1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410" y="19454629"/>
            <a:ext cx="36234767" cy="6012993"/>
          </a:xfrm>
        </p:spPr>
        <p:txBody>
          <a:bodyPr anchor="t"/>
          <a:lstStyle>
            <a:lvl1pPr algn="l">
              <a:defRPr sz="164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410" y="12831935"/>
            <a:ext cx="36234767" cy="6622699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59386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 marL="3718776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578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437548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296938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156324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015714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487510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2828" y="22033631"/>
            <a:ext cx="31372385" cy="62309474"/>
          </a:xfrm>
        </p:spPr>
        <p:txBody>
          <a:bodyPr/>
          <a:lstStyle>
            <a:lvl1pPr>
              <a:defRPr sz="11400"/>
            </a:lvl1pPr>
            <a:lvl2pPr>
              <a:defRPr sz="100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05696" y="22033631"/>
            <a:ext cx="31379788" cy="62309474"/>
          </a:xfrm>
        </p:spPr>
        <p:txBody>
          <a:bodyPr/>
          <a:lstStyle>
            <a:lvl1pPr>
              <a:defRPr sz="11400"/>
            </a:lvl1pPr>
            <a:lvl2pPr>
              <a:defRPr sz="100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6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457" y="1212412"/>
            <a:ext cx="38366225" cy="5045869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1473" y="6776887"/>
            <a:ext cx="18835272" cy="2824283"/>
          </a:xfrm>
        </p:spPr>
        <p:txBody>
          <a:bodyPr anchor="b"/>
          <a:lstStyle>
            <a:lvl1pPr marL="0" indent="0">
              <a:buNone/>
              <a:defRPr sz="10000" b="1"/>
            </a:lvl1pPr>
            <a:lvl2pPr marL="1859386" indent="0">
              <a:buNone/>
              <a:defRPr sz="8200" b="1"/>
            </a:lvl2pPr>
            <a:lvl3pPr marL="3718776" indent="0">
              <a:buNone/>
              <a:defRPr sz="7300" b="1"/>
            </a:lvl3pPr>
            <a:lvl4pPr marL="5578162" indent="0">
              <a:buNone/>
              <a:defRPr sz="6800" b="1"/>
            </a:lvl4pPr>
            <a:lvl5pPr marL="7437548" indent="0">
              <a:buNone/>
              <a:defRPr sz="6800" b="1"/>
            </a:lvl5pPr>
            <a:lvl6pPr marL="9296938" indent="0">
              <a:buNone/>
              <a:defRPr sz="6800" b="1"/>
            </a:lvl6pPr>
            <a:lvl7pPr marL="11156324" indent="0">
              <a:buNone/>
              <a:defRPr sz="6800" b="1"/>
            </a:lvl7pPr>
            <a:lvl8pPr marL="13015714" indent="0">
              <a:buNone/>
              <a:defRPr sz="6800" b="1"/>
            </a:lvl8pPr>
            <a:lvl9pPr marL="14875100" indent="0">
              <a:buNone/>
              <a:defRPr sz="68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1473" y="9601166"/>
            <a:ext cx="18835272" cy="17443291"/>
          </a:xfrm>
        </p:spPr>
        <p:txBody>
          <a:bodyPr/>
          <a:lstStyle>
            <a:lvl1pPr>
              <a:defRPr sz="10000"/>
            </a:lvl1pPr>
            <a:lvl2pPr>
              <a:defRPr sz="8200"/>
            </a:lvl2pPr>
            <a:lvl3pPr>
              <a:defRPr sz="73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55017" y="6776887"/>
            <a:ext cx="18842676" cy="2824283"/>
          </a:xfrm>
        </p:spPr>
        <p:txBody>
          <a:bodyPr anchor="b"/>
          <a:lstStyle>
            <a:lvl1pPr marL="0" indent="0">
              <a:buNone/>
              <a:defRPr sz="10000" b="1"/>
            </a:lvl1pPr>
            <a:lvl2pPr marL="1859386" indent="0">
              <a:buNone/>
              <a:defRPr sz="8200" b="1"/>
            </a:lvl2pPr>
            <a:lvl3pPr marL="3718776" indent="0">
              <a:buNone/>
              <a:defRPr sz="7300" b="1"/>
            </a:lvl3pPr>
            <a:lvl4pPr marL="5578162" indent="0">
              <a:buNone/>
              <a:defRPr sz="6800" b="1"/>
            </a:lvl4pPr>
            <a:lvl5pPr marL="7437548" indent="0">
              <a:buNone/>
              <a:defRPr sz="6800" b="1"/>
            </a:lvl5pPr>
            <a:lvl6pPr marL="9296938" indent="0">
              <a:buNone/>
              <a:defRPr sz="6800" b="1"/>
            </a:lvl6pPr>
            <a:lvl7pPr marL="11156324" indent="0">
              <a:buNone/>
              <a:defRPr sz="6800" b="1"/>
            </a:lvl7pPr>
            <a:lvl8pPr marL="13015714" indent="0">
              <a:buNone/>
              <a:defRPr sz="6800" b="1"/>
            </a:lvl8pPr>
            <a:lvl9pPr marL="14875100" indent="0">
              <a:buNone/>
              <a:defRPr sz="68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55017" y="9601166"/>
            <a:ext cx="18842676" cy="17443291"/>
          </a:xfrm>
        </p:spPr>
        <p:txBody>
          <a:bodyPr/>
          <a:lstStyle>
            <a:lvl1pPr>
              <a:defRPr sz="10000"/>
            </a:lvl1pPr>
            <a:lvl2pPr>
              <a:defRPr sz="8200"/>
            </a:lvl2pPr>
            <a:lvl3pPr>
              <a:defRPr sz="73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7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460" y="1205400"/>
            <a:ext cx="14024695" cy="5129967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6819" y="1205408"/>
            <a:ext cx="23830869" cy="25839057"/>
          </a:xfrm>
        </p:spPr>
        <p:txBody>
          <a:bodyPr/>
          <a:lstStyle>
            <a:lvl1pPr>
              <a:defRPr sz="13200"/>
            </a:lvl1pPr>
            <a:lvl2pPr>
              <a:defRPr sz="11400"/>
            </a:lvl2pPr>
            <a:lvl3pPr>
              <a:defRPr sz="100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1460" y="6335378"/>
            <a:ext cx="14024695" cy="20709090"/>
          </a:xfrm>
        </p:spPr>
        <p:txBody>
          <a:bodyPr/>
          <a:lstStyle>
            <a:lvl1pPr marL="0" indent="0">
              <a:buNone/>
              <a:defRPr sz="5900"/>
            </a:lvl1pPr>
            <a:lvl2pPr marL="1859386" indent="0">
              <a:buNone/>
              <a:defRPr sz="5000"/>
            </a:lvl2pPr>
            <a:lvl3pPr marL="3718776" indent="0">
              <a:buNone/>
              <a:defRPr sz="4100"/>
            </a:lvl3pPr>
            <a:lvl4pPr marL="5578162" indent="0">
              <a:buNone/>
              <a:defRPr sz="3600"/>
            </a:lvl4pPr>
            <a:lvl5pPr marL="7437548" indent="0">
              <a:buNone/>
              <a:defRPr sz="3600"/>
            </a:lvl5pPr>
            <a:lvl6pPr marL="9296938" indent="0">
              <a:buNone/>
              <a:defRPr sz="3600"/>
            </a:lvl6pPr>
            <a:lvl7pPr marL="11156324" indent="0">
              <a:buNone/>
              <a:defRPr sz="3600"/>
            </a:lvl7pPr>
            <a:lvl8pPr marL="13015714" indent="0">
              <a:buNone/>
              <a:defRPr sz="3600"/>
            </a:lvl8pPr>
            <a:lvl9pPr marL="14875100" indent="0">
              <a:buNone/>
              <a:defRPr sz="36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5610" y="21192655"/>
            <a:ext cx="25577483" cy="2501913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55610" y="2705149"/>
            <a:ext cx="25577483" cy="18165128"/>
          </a:xfrm>
        </p:spPr>
        <p:txBody>
          <a:bodyPr/>
          <a:lstStyle>
            <a:lvl1pPr marL="0" indent="0">
              <a:buNone/>
              <a:defRPr sz="13200"/>
            </a:lvl1pPr>
            <a:lvl2pPr marL="1859386" indent="0">
              <a:buNone/>
              <a:defRPr sz="11400"/>
            </a:lvl2pPr>
            <a:lvl3pPr marL="3718776" indent="0">
              <a:buNone/>
              <a:defRPr sz="10000"/>
            </a:lvl3pPr>
            <a:lvl4pPr marL="5578162" indent="0">
              <a:buNone/>
              <a:defRPr sz="8200"/>
            </a:lvl4pPr>
            <a:lvl5pPr marL="7437548" indent="0">
              <a:buNone/>
              <a:defRPr sz="8200"/>
            </a:lvl5pPr>
            <a:lvl6pPr marL="9296938" indent="0">
              <a:buNone/>
              <a:defRPr sz="8200"/>
            </a:lvl6pPr>
            <a:lvl7pPr marL="11156324" indent="0">
              <a:buNone/>
              <a:defRPr sz="8200"/>
            </a:lvl7pPr>
            <a:lvl8pPr marL="13015714" indent="0">
              <a:buNone/>
              <a:defRPr sz="8200"/>
            </a:lvl8pPr>
            <a:lvl9pPr marL="14875100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5610" y="23694567"/>
            <a:ext cx="25577483" cy="3553129"/>
          </a:xfrm>
        </p:spPr>
        <p:txBody>
          <a:bodyPr/>
          <a:lstStyle>
            <a:lvl1pPr marL="0" indent="0">
              <a:buNone/>
              <a:defRPr sz="5900"/>
            </a:lvl1pPr>
            <a:lvl2pPr marL="1859386" indent="0">
              <a:buNone/>
              <a:defRPr sz="5000"/>
            </a:lvl2pPr>
            <a:lvl3pPr marL="3718776" indent="0">
              <a:buNone/>
              <a:defRPr sz="4100"/>
            </a:lvl3pPr>
            <a:lvl4pPr marL="5578162" indent="0">
              <a:buNone/>
              <a:defRPr sz="3600"/>
            </a:lvl4pPr>
            <a:lvl5pPr marL="7437548" indent="0">
              <a:buNone/>
              <a:defRPr sz="3600"/>
            </a:lvl5pPr>
            <a:lvl6pPr marL="9296938" indent="0">
              <a:buNone/>
              <a:defRPr sz="3600"/>
            </a:lvl6pPr>
            <a:lvl7pPr marL="11156324" indent="0">
              <a:buNone/>
              <a:defRPr sz="3600"/>
            </a:lvl7pPr>
            <a:lvl8pPr marL="13015714" indent="0">
              <a:buNone/>
              <a:defRPr sz="3600"/>
            </a:lvl8pPr>
            <a:lvl9pPr marL="14875100" indent="0">
              <a:buNone/>
              <a:defRPr sz="36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1457" y="1212412"/>
            <a:ext cx="38366225" cy="5045869"/>
          </a:xfrm>
          <a:prstGeom prst="rect">
            <a:avLst/>
          </a:prstGeom>
        </p:spPr>
        <p:txBody>
          <a:bodyPr vert="horz" lIns="371880" tIns="185940" rIns="371880" bIns="18594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1457" y="7064228"/>
            <a:ext cx="38366225" cy="19980240"/>
          </a:xfrm>
          <a:prstGeom prst="rect">
            <a:avLst/>
          </a:prstGeom>
        </p:spPr>
        <p:txBody>
          <a:bodyPr vert="horz" lIns="371880" tIns="185940" rIns="371880" bIns="18594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1458" y="28060640"/>
            <a:ext cx="9946798" cy="1611877"/>
          </a:xfrm>
          <a:prstGeom prst="rect">
            <a:avLst/>
          </a:prstGeom>
        </p:spPr>
        <p:txBody>
          <a:bodyPr vert="horz" lIns="371880" tIns="185940" rIns="371880" bIns="185940" rtlCol="0" anchor="ctr"/>
          <a:lstStyle>
            <a:lvl1pPr algn="l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59FAD-A74A-DC43-9B1D-940447C91209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64962" y="28060640"/>
            <a:ext cx="13499227" cy="1611877"/>
          </a:xfrm>
          <a:prstGeom prst="rect">
            <a:avLst/>
          </a:prstGeom>
        </p:spPr>
        <p:txBody>
          <a:bodyPr vert="horz" lIns="371880" tIns="185940" rIns="371880" bIns="185940" rtlCol="0" anchor="ctr"/>
          <a:lstStyle>
            <a:lvl1pPr algn="ct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50882" y="28060640"/>
            <a:ext cx="9946798" cy="1611877"/>
          </a:xfrm>
          <a:prstGeom prst="rect">
            <a:avLst/>
          </a:prstGeom>
        </p:spPr>
        <p:txBody>
          <a:bodyPr vert="horz" lIns="371880" tIns="185940" rIns="371880" bIns="185940" rtlCol="0" anchor="ctr"/>
          <a:lstStyle>
            <a:lvl1pPr algn="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8C549-EE6B-6640-AF0A-7C96AFDB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59386" rtl="0" eaLnBrk="1" latinLnBrk="0" hangingPunct="1">
        <a:spcBef>
          <a:spcPct val="0"/>
        </a:spcBef>
        <a:buNone/>
        <a:defRPr sz="1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4538" indent="-1394538" algn="l" defTabSz="1859386" rtl="0" eaLnBrk="1" latinLnBrk="0" hangingPunct="1">
        <a:spcBef>
          <a:spcPct val="20000"/>
        </a:spcBef>
        <a:buFont typeface="Arial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21505" indent="-1162119" algn="l" defTabSz="1859386" rtl="0" eaLnBrk="1" latinLnBrk="0" hangingPunct="1">
        <a:spcBef>
          <a:spcPct val="20000"/>
        </a:spcBef>
        <a:buFont typeface="Arial"/>
        <a:buChar char="–"/>
        <a:defRPr sz="11400" kern="1200">
          <a:solidFill>
            <a:schemeClr val="tx1"/>
          </a:solidFill>
          <a:latin typeface="+mn-lt"/>
          <a:ea typeface="+mn-ea"/>
          <a:cs typeface="+mn-cs"/>
        </a:defRPr>
      </a:lvl2pPr>
      <a:lvl3pPr marL="4648471" indent="-929695" algn="l" defTabSz="1859386" rtl="0" eaLnBrk="1" latinLnBrk="0" hangingPunct="1">
        <a:spcBef>
          <a:spcPct val="20000"/>
        </a:spcBef>
        <a:buFont typeface="Arial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6507853" indent="-929695" algn="l" defTabSz="1859386" rtl="0" eaLnBrk="1" latinLnBrk="0" hangingPunct="1">
        <a:spcBef>
          <a:spcPct val="20000"/>
        </a:spcBef>
        <a:buFont typeface="Arial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7243" indent="-929695" algn="l" defTabSz="1859386" rtl="0" eaLnBrk="1" latinLnBrk="0" hangingPunct="1">
        <a:spcBef>
          <a:spcPct val="20000"/>
        </a:spcBef>
        <a:buFont typeface="Arial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226633" indent="-929695" algn="l" defTabSz="1859386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086019" indent="-929695" algn="l" defTabSz="1859386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3945409" indent="-929695" algn="l" defTabSz="1859386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804795" indent="-929695" algn="l" defTabSz="1859386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859386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718776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5578162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437548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296938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1156324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3015714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875100" algn="l" defTabSz="185938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Ulogo_EN_Wit_HR_RGB_tcm9-2013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72119"/>
            <a:ext cx="7233700" cy="222049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" y="6022464"/>
            <a:ext cx="42629138" cy="89889"/>
          </a:xfrm>
          <a:prstGeom prst="line">
            <a:avLst/>
          </a:prstGeom>
          <a:ln w="76200" cmpd="sng">
            <a:solidFill>
              <a:srgbClr val="4242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43378" y="1779798"/>
            <a:ext cx="25056230" cy="3488561"/>
          </a:xfrm>
          <a:prstGeom prst="rect">
            <a:avLst/>
          </a:prstGeom>
          <a:noFill/>
        </p:spPr>
        <p:txBody>
          <a:bodyPr wrap="square" lIns="162983" tIns="81491" rIns="162983" bIns="81491" rtlCol="0">
            <a:spAutoFit/>
          </a:bodyPr>
          <a:lstStyle/>
          <a:p>
            <a:r>
              <a:rPr lang="en-US" sz="7200" dirty="0" smtClean="0"/>
              <a:t>Damian A. Tamburri, Patricia Lago, Hans Van Vliet</a:t>
            </a:r>
          </a:p>
          <a:p>
            <a:r>
              <a:rPr lang="en-US" sz="7200" dirty="0"/>
              <a:t>VU University Amsterdam</a:t>
            </a:r>
          </a:p>
          <a:p>
            <a:endParaRPr lang="en-US" sz="72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310954" y="4"/>
            <a:ext cx="0" cy="6022456"/>
          </a:xfrm>
          <a:prstGeom prst="line">
            <a:avLst/>
          </a:prstGeom>
          <a:ln w="76200" cmpd="sng">
            <a:solidFill>
              <a:srgbClr val="4242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-89484" y="14867379"/>
            <a:ext cx="42629138" cy="89889"/>
          </a:xfrm>
          <a:prstGeom prst="line">
            <a:avLst/>
          </a:prstGeom>
          <a:ln w="76200" cmpd="sng">
            <a:solidFill>
              <a:srgbClr val="4242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198" y="6134828"/>
            <a:ext cx="29573161" cy="9151648"/>
          </a:xfrm>
          <a:prstGeom prst="rect">
            <a:avLst/>
          </a:prstGeom>
          <a:noFill/>
        </p:spPr>
        <p:txBody>
          <a:bodyPr wrap="none" lIns="162983" tIns="81491" rIns="162983" bIns="81491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Our Challenges</a:t>
            </a:r>
          </a:p>
          <a:p>
            <a:endParaRPr lang="en-US" b="1" dirty="0" smtClean="0">
              <a:solidFill>
                <a:schemeClr val="tx2"/>
              </a:solidFill>
            </a:endParaRPr>
          </a:p>
          <a:p>
            <a:pPr marL="3002386" lvl="1" indent="-1143000">
              <a:buFont typeface="Arial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How can Service Networks Support Social </a:t>
            </a:r>
            <a:r>
              <a:rPr lang="en-US" b="1" dirty="0" smtClean="0">
                <a:solidFill>
                  <a:srgbClr val="FF0000"/>
                </a:solidFill>
              </a:rPr>
              <a:t>Communities</a:t>
            </a:r>
            <a:r>
              <a:rPr lang="en-US" b="1" dirty="0" smtClean="0">
                <a:solidFill>
                  <a:schemeClr val="tx2"/>
                </a:solidFill>
              </a:rPr>
              <a:t>?</a:t>
            </a:r>
          </a:p>
          <a:p>
            <a:pPr lvl="1"/>
            <a:endParaRPr lang="en-US" b="1" dirty="0" smtClean="0">
              <a:solidFill>
                <a:schemeClr val="tx2"/>
              </a:solidFill>
            </a:endParaRPr>
          </a:p>
          <a:p>
            <a:pPr marL="3002386" lvl="1" indent="-1143000">
              <a:buFont typeface="Arial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Can Dynamic </a:t>
            </a:r>
            <a:r>
              <a:rPr lang="en-US" b="1" dirty="0" smtClean="0">
                <a:solidFill>
                  <a:schemeClr val="accent6"/>
                </a:solidFill>
              </a:rPr>
              <a:t>Service-Discovery </a:t>
            </a:r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 smtClean="0">
                <a:solidFill>
                  <a:schemeClr val="tx2"/>
                </a:solidFill>
              </a:rPr>
              <a:t>upport </a:t>
            </a:r>
            <a:r>
              <a:rPr lang="en-US" b="1" dirty="0">
                <a:solidFill>
                  <a:schemeClr val="tx2"/>
                </a:solidFill>
              </a:rPr>
              <a:t>E</a:t>
            </a:r>
            <a:r>
              <a:rPr lang="en-US" b="1" dirty="0" smtClean="0">
                <a:solidFill>
                  <a:schemeClr val="tx2"/>
                </a:solidFill>
              </a:rPr>
              <a:t>volving Communication?</a:t>
            </a:r>
          </a:p>
          <a:p>
            <a:pPr marL="3002386" lvl="1" indent="-1143000">
              <a:buFont typeface="Arial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3002386" lvl="1" indent="-1143000">
              <a:buFont typeface="Arial"/>
              <a:buChar char="•"/>
            </a:pPr>
            <a:r>
              <a:rPr lang="en-US" b="1" dirty="0">
                <a:solidFill>
                  <a:schemeClr val="tx2"/>
                </a:solidFill>
              </a:rPr>
              <a:t>Can we find </a:t>
            </a:r>
            <a:r>
              <a:rPr lang="en-US" b="1" dirty="0">
                <a:solidFill>
                  <a:srgbClr val="008000"/>
                </a:solidFill>
              </a:rPr>
              <a:t>Agility</a:t>
            </a:r>
            <a:r>
              <a:rPr lang="en-US" b="1" dirty="0">
                <a:solidFill>
                  <a:schemeClr val="tx2"/>
                </a:solidFill>
              </a:rPr>
              <a:t> for Service Networks </a:t>
            </a:r>
            <a:r>
              <a:rPr lang="en-US" b="1" dirty="0" smtClean="0">
                <a:solidFill>
                  <a:schemeClr val="tx2"/>
                </a:solidFill>
              </a:rPr>
              <a:t>through </a:t>
            </a:r>
            <a:r>
              <a:rPr lang="en-US" b="1" dirty="0">
                <a:solidFill>
                  <a:srgbClr val="008000"/>
                </a:solidFill>
              </a:rPr>
              <a:t>Cloud Computing</a:t>
            </a:r>
            <a:r>
              <a:rPr lang="en-US" b="1" dirty="0">
                <a:solidFill>
                  <a:schemeClr val="tx2"/>
                </a:solidFill>
              </a:rPr>
              <a:t>?</a:t>
            </a:r>
          </a:p>
          <a:p>
            <a:pPr lvl="1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270" y="15384250"/>
            <a:ext cx="7574284" cy="1287958"/>
          </a:xfrm>
          <a:prstGeom prst="rect">
            <a:avLst/>
          </a:prstGeom>
          <a:noFill/>
        </p:spPr>
        <p:txBody>
          <a:bodyPr wrap="none" lIns="162983" tIns="81491" rIns="162983" bIns="81491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Our Current Work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027" y="1024173"/>
            <a:ext cx="3351408" cy="4870802"/>
          </a:xfrm>
          <a:prstGeom prst="rect">
            <a:avLst/>
          </a:prstGeom>
        </p:spPr>
      </p:pic>
      <p:pic>
        <p:nvPicPr>
          <p:cNvPr id="10" name="Picture 9" descr="TheNetworkInstitute-logo-hres-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103" y="2938515"/>
            <a:ext cx="3833139" cy="2956460"/>
          </a:xfrm>
          <a:prstGeom prst="rect">
            <a:avLst/>
          </a:prstGeom>
        </p:spPr>
      </p:pic>
      <p:pic>
        <p:nvPicPr>
          <p:cNvPr id="22" name="Picture 21" descr="Lago_Patrici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490" y="456359"/>
            <a:ext cx="3599476" cy="479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Photo on 11-11-11 at 9.39 AM #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4" r="20864"/>
          <a:stretch/>
        </p:blipFill>
        <p:spPr>
          <a:xfrm>
            <a:off x="32217158" y="27146"/>
            <a:ext cx="3416357" cy="4562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96934" y="10853668"/>
            <a:ext cx="9819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Service Networks entail people and services brought together by the internet</a:t>
            </a:r>
            <a:endParaRPr lang="en-US" sz="6600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1329571" y="6076400"/>
            <a:ext cx="0" cy="8851454"/>
          </a:xfrm>
          <a:prstGeom prst="line">
            <a:avLst/>
          </a:prstGeom>
          <a:ln w="76200" cmpd="sng">
            <a:solidFill>
              <a:srgbClr val="42424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Poster_SummerSoc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903" y="6625451"/>
            <a:ext cx="5662399" cy="446203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3593850" y="6513090"/>
            <a:ext cx="781548" cy="4574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7" name="Picture 26" descr="result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0" y="18353801"/>
            <a:ext cx="12476366" cy="82128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7270" y="28474499"/>
            <a:ext cx="1537929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 Identify </a:t>
            </a:r>
            <a:r>
              <a:rPr lang="en-US" b="1" dirty="0" smtClean="0">
                <a:solidFill>
                  <a:srgbClr val="FF0000"/>
                </a:solidFill>
              </a:rPr>
              <a:t>Communities’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14215970" y="21151808"/>
            <a:ext cx="2539811" cy="2286119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57000">
                <a:schemeClr val="accent6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939706" y="28474499"/>
            <a:ext cx="1215001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r>
              <a:rPr lang="en-US" smtClean="0"/>
              <a:t>) </a:t>
            </a:r>
            <a:r>
              <a:rPr lang="en-US" b="1" smtClean="0">
                <a:solidFill>
                  <a:srgbClr val="F79646"/>
                </a:solidFill>
              </a:rPr>
              <a:t>Discover </a:t>
            </a:r>
            <a:r>
              <a:rPr lang="en-US" smtClean="0"/>
              <a:t>Service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32" name="Picture 31" descr="servicene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399" y="17181595"/>
            <a:ext cx="9488999" cy="983346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7794394" y="21151808"/>
            <a:ext cx="2539811" cy="2286119"/>
          </a:xfrm>
          <a:prstGeom prst="rightArrow">
            <a:avLst/>
          </a:prstGeom>
          <a:gradFill flip="none" rotWithShape="1">
            <a:gsLst>
              <a:gs pos="34000">
                <a:schemeClr val="accent6"/>
              </a:gs>
              <a:gs pos="10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329571" y="28474499"/>
            <a:ext cx="10563573" cy="121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C) </a:t>
            </a:r>
            <a:r>
              <a:rPr lang="en-US" b="1" dirty="0" smtClean="0">
                <a:solidFill>
                  <a:srgbClr val="008000"/>
                </a:solidFill>
              </a:rPr>
              <a:t>Adapt/Evolve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70878" y="456359"/>
            <a:ext cx="21992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Service </a:t>
            </a:r>
            <a:r>
              <a:rPr lang="en-US" sz="8000" b="1" dirty="0"/>
              <a:t>Networks for Development </a:t>
            </a:r>
            <a:r>
              <a:rPr lang="en-US" sz="8000" b="1" dirty="0" smtClean="0"/>
              <a:t>Communities</a:t>
            </a:r>
            <a:endParaRPr lang="en-US" sz="8000" b="1" dirty="0"/>
          </a:p>
        </p:txBody>
      </p:sp>
      <p:pic>
        <p:nvPicPr>
          <p:cNvPr id="9" name="Picture 8" descr="1-s2.0-S0950584911002126-gr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843" y="18783018"/>
            <a:ext cx="10572409" cy="6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2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80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University of Hildesheim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Klaus Schmid</dc:creator>
  <cp:lastModifiedBy>Damian Andrew Tamburri</cp:lastModifiedBy>
  <cp:revision>26</cp:revision>
  <cp:lastPrinted>2013-04-09T13:48:43Z</cp:lastPrinted>
  <dcterms:created xsi:type="dcterms:W3CDTF">2013-03-18T23:18:43Z</dcterms:created>
  <dcterms:modified xsi:type="dcterms:W3CDTF">2013-04-11T15:07:27Z</dcterms:modified>
</cp:coreProperties>
</file>